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274" r:id="rId3"/>
    <p:sldId id="276" r:id="rId4"/>
    <p:sldId id="425" r:id="rId5"/>
    <p:sldId id="406" r:id="rId6"/>
    <p:sldId id="407" r:id="rId7"/>
    <p:sldId id="408" r:id="rId8"/>
    <p:sldId id="409" r:id="rId9"/>
    <p:sldId id="410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01" r:id="rId24"/>
    <p:sldId id="405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25"/>
          </p14:sldIdLst>
        </p14:section>
        <p14:section name="Course Overview" id="{91B4D171-E13C-4FEE-B30A-357F27338414}">
          <p14:sldIdLst>
            <p14:sldId id="406"/>
            <p14:sldId id="407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Conclusion" id="{10E03AB1-9AA8-4E86-9A64-D741901E50A2}">
          <p14:sldIdLst>
            <p14:sldId id="40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0" d="100"/>
          <a:sy n="70" d="100"/>
        </p:scale>
        <p:origin x="33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9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0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softuni.bg/courses/angular-2-fundamentals" TargetMode="External"/><Relationship Id="rId7" Type="http://schemas.openxmlformats.org/officeDocument/2006/relationships/hyperlink" Target="https://www.facebook.com/groups/1928327167440858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softuni.bg/forum/categories/110/Angula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code.visualstudio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Angular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Overview,</a:t>
            </a:r>
          </a:p>
          <a:p>
            <a:r>
              <a:rPr lang="en-US" dirty="0"/>
              <a:t>Trainers, 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20" y="3807577"/>
            <a:ext cx="19824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Angular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4173" y="3514116"/>
            <a:ext cx="2674434" cy="2886684"/>
          </a:xfrm>
          <a:prstGeom prst="rect">
            <a:avLst/>
          </a:prstGeom>
        </p:spPr>
      </p:pic>
      <p:pic>
        <p:nvPicPr>
          <p:cNvPr id="20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7513619" y="3576085"/>
            <a:ext cx="1329310" cy="1329308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770240"/>
            <a:ext cx="1813320" cy="18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Hristian Hristov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Assistant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Freelance Web Developer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Finished Train the Trainers with top results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1592" y="1645828"/>
            <a:ext cx="2804344" cy="288204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847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Angular</a:t>
            </a:r>
            <a:r>
              <a:rPr lang="en-US" dirty="0" smtClean="0"/>
              <a:t> </a:t>
            </a:r>
            <a:r>
              <a:rPr lang="en-US" dirty="0"/>
              <a:t>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accent1"/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40</a:t>
            </a:r>
            <a:r>
              <a:rPr lang="en-US" dirty="0">
                <a:solidFill>
                  <a:schemeClr val="accent1"/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accent1"/>
                </a:solidFill>
              </a:rPr>
              <a:t>50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6 hours</a:t>
            </a:r>
          </a:p>
          <a:p>
            <a:pPr>
              <a:lnSpc>
                <a:spcPct val="114000"/>
              </a:lnSpc>
              <a:spcBef>
                <a:spcPts val="3000"/>
              </a:spcBef>
            </a:pPr>
            <a:r>
              <a:rPr lang="en-US" dirty="0"/>
              <a:t>Timeframe: Nov – Dec 2017</a:t>
            </a:r>
          </a:p>
          <a:p>
            <a:pPr>
              <a:lnSpc>
                <a:spcPct val="114000"/>
              </a:lnSpc>
            </a:pPr>
            <a:r>
              <a:rPr lang="en-US" dirty="0"/>
              <a:t>Project Defense: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15 Dec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software engineering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smtClean="0"/>
              <a:t>Angular</a:t>
            </a:r>
            <a:r>
              <a:rPr lang="en-US" smtClean="0"/>
              <a:t> </a:t>
            </a:r>
            <a:r>
              <a:rPr lang="en-US" dirty="0"/>
              <a:t>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 – 90%</a:t>
            </a:r>
          </a:p>
          <a:p>
            <a:r>
              <a:rPr lang="en-US" dirty="0"/>
              <a:t>Exercise submissions – 10%</a:t>
            </a:r>
          </a:p>
          <a:p>
            <a:r>
              <a:rPr lang="en-US" dirty="0"/>
              <a:t>Presence in class – bonus up to 5%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 are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After submission, </a:t>
            </a:r>
            <a:r>
              <a:rPr lang="en-US" dirty="0">
                <a:solidFill>
                  <a:schemeClr val="accent1"/>
                </a:solidFill>
              </a:rPr>
              <a:t>evaluate others' 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softuni.bg/courses/angular-2-fundamentals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softuni.bg/forum/categories/110/Angular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fb.com/groups/1928327167440858/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9932" y="1345276"/>
            <a:ext cx="2123280" cy="21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36" y="3509124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9000"/>
              </a:spcBef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</a:t>
            </a:r>
          </a:p>
          <a:p>
            <a:pPr>
              <a:lnSpc>
                <a:spcPct val="110000"/>
              </a:lnSpc>
              <a:spcBef>
                <a:spcPts val="780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10000"/>
              </a:lnSpc>
              <a:spcBef>
                <a:spcPts val="18600"/>
              </a:spcBef>
            </a:pPr>
            <a:r>
              <a:rPr lang="en-US" dirty="0"/>
              <a:t>Or an </a:t>
            </a:r>
            <a:r>
              <a:rPr lang="en-US" dirty="0">
                <a:solidFill>
                  <a:schemeClr val="accent1"/>
                </a:solidFill>
              </a:rPr>
              <a:t>IDE</a:t>
            </a:r>
            <a:r>
              <a:rPr lang="en-US" dirty="0"/>
              <a:t> of your choice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sp>
        <p:nvSpPr>
          <p:cNvPr id="5" name="Rounded Rectangle 6"/>
          <p:cNvSpPr/>
          <p:nvPr/>
        </p:nvSpPr>
        <p:spPr>
          <a:xfrm>
            <a:off x="1141412" y="1916061"/>
            <a:ext cx="9906000" cy="73116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https://nodejs.org/en/download/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1141412" y="5110515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https://code.visualstudio.com/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3012" y="5110514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https://jetbrains.com/webstorm/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96" y="3412169"/>
            <a:ext cx="1556432" cy="1556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83" y="3507613"/>
            <a:ext cx="1478057" cy="14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#angular-</a:t>
            </a:r>
            <a:r>
              <a:rPr lang="en-US" sz="11500" b="1" dirty="0" err="1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Angular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84" y="1529072"/>
            <a:ext cx="6238256" cy="31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Angular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Basic understanding of </a:t>
            </a:r>
            <a:r>
              <a:rPr lang="en-US" sz="3400" dirty="0">
                <a:solidFill>
                  <a:schemeClr val="accent1"/>
                </a:solidFill>
              </a:rPr>
              <a:t>TypeScript</a:t>
            </a:r>
            <a:r>
              <a:rPr lang="en-US" dirty="0"/>
              <a:t> and </a:t>
            </a:r>
            <a:r>
              <a:rPr lang="en-US" sz="3400" dirty="0">
                <a:solidFill>
                  <a:schemeClr val="accent1"/>
                </a:solidFill>
              </a:rPr>
              <a:t>Angular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Covers </a:t>
            </a:r>
            <a:r>
              <a:rPr lang="en-US" sz="3400" dirty="0">
                <a:solidFill>
                  <a:schemeClr val="accent1"/>
                </a:solidFill>
              </a:rPr>
              <a:t>component-based</a:t>
            </a:r>
            <a:r>
              <a:rPr lang="en-US" dirty="0"/>
              <a:t> architecture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Working with remote data using </a:t>
            </a:r>
            <a:r>
              <a:rPr lang="en-US" sz="3400" dirty="0">
                <a:solidFill>
                  <a:schemeClr val="accent1"/>
                </a:solidFill>
              </a:rPr>
              <a:t>RxJS</a:t>
            </a:r>
          </a:p>
          <a:p>
            <a:pPr>
              <a:lnSpc>
                <a:spcPct val="115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covered</a:t>
            </a:r>
            <a:r>
              <a:rPr lang="en-US" dirty="0"/>
              <a:t>?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JavaScript basics and syntax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REST communication fundamentals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2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82" y="4598670"/>
            <a:ext cx="1573530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85" y="1295399"/>
            <a:ext cx="1376864" cy="13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2866">
            <a:off x="9134559" y="2874626"/>
            <a:ext cx="1688398" cy="16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Angular Fundamentals</a:t>
            </a:r>
            <a:r>
              <a:rPr lang="en-US" dirty="0"/>
              <a:t>"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/>
              <a:t>Take the HTML &amp; JavaScript courses at SoftUni first</a:t>
            </a:r>
            <a:r>
              <a:rPr lang="bg-BG" dirty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https://softuni.bg/trainings/1271/web-fundamentals-html-css-november-2015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https://softuni.bg/trainings/1295/javascript-basics-january-2016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Not for Absolute Beginners</a:t>
            </a:r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Angular overview, TypeScript syntax, advantages</a:t>
            </a:r>
          </a:p>
          <a:p>
            <a:pPr>
              <a:lnSpc>
                <a:spcPct val="120000"/>
              </a:lnSpc>
            </a:pPr>
            <a:r>
              <a:rPr lang="en-US" dirty="0"/>
              <a:t>Components, data binding, lifecycle</a:t>
            </a:r>
          </a:p>
          <a:p>
            <a:pPr>
              <a:lnSpc>
                <a:spcPct val="120000"/>
              </a:lnSpc>
            </a:pPr>
            <a:r>
              <a:rPr lang="en-US" dirty="0"/>
              <a:t>Dependency injection, services</a:t>
            </a:r>
          </a:p>
          <a:p>
            <a:pPr>
              <a:lnSpc>
                <a:spcPct val="120000"/>
              </a:lnSpc>
            </a:pPr>
            <a:r>
              <a:rPr lang="en-US" dirty="0"/>
              <a:t>Modules, routing, single-page applications</a:t>
            </a:r>
          </a:p>
          <a:p>
            <a:pPr>
              <a:lnSpc>
                <a:spcPct val="120000"/>
              </a:lnSpc>
            </a:pPr>
            <a:r>
              <a:rPr lang="en-US" dirty="0"/>
              <a:t>Forms, two-way binding, directives</a:t>
            </a:r>
          </a:p>
          <a:p>
            <a:pPr>
              <a:lnSpc>
                <a:spcPct val="120000"/>
              </a:lnSpc>
            </a:pPr>
            <a:r>
              <a:rPr lang="en-US" dirty="0"/>
              <a:t>Best practices, project structure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020322" y="4992711"/>
            <a:ext cx="1251879" cy="1251879"/>
          </a:xfrm>
          <a:prstGeom prst="rect">
            <a:avLst/>
          </a:prstGeom>
        </p:spPr>
      </p:pic>
      <p:pic>
        <p:nvPicPr>
          <p:cNvPr id="9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85" y="1295399"/>
            <a:ext cx="1376864" cy="13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2866">
            <a:off x="9273838" y="2980776"/>
            <a:ext cx="1688398" cy="16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Kiril Kirilov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Techinal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Involved with programming since 11</a:t>
            </a:r>
            <a:r>
              <a:rPr lang="en-US" sz="3200" baseline="30000" noProof="1"/>
              <a:t>th</a:t>
            </a:r>
            <a:r>
              <a:rPr lang="en-US" sz="3200" noProof="1"/>
              <a:t> grade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Recently interested in web development with 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Currently studying Math &amp; Informatics at the University of Sofia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92" y="1645828"/>
            <a:ext cx="2804344" cy="28043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368535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179</TotalTime>
  <Words>613</Words>
  <Application>Microsoft Office PowerPoint</Application>
  <PresentationFormat>Custom</PresentationFormat>
  <Paragraphs>158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Angular Fundamentals</vt:lpstr>
      <vt:lpstr>Table of Contents</vt:lpstr>
      <vt:lpstr>Have a Question?</vt:lpstr>
      <vt:lpstr>Angular Fundamentals</vt:lpstr>
      <vt:lpstr>Course Objectives</vt:lpstr>
      <vt:lpstr>Warning: Not for Absolute Beginners</vt:lpstr>
      <vt:lpstr>Course Topics</vt:lpstr>
      <vt:lpstr>The Trainers Team</vt:lpstr>
      <vt:lpstr>Trainers Team</vt:lpstr>
      <vt:lpstr>Trainers Team (1)</vt:lpstr>
      <vt:lpstr>Angular Fundamentals</vt:lpstr>
      <vt:lpstr>Training Duration and Schedule</vt:lpstr>
      <vt:lpstr>Why English?</vt:lpstr>
      <vt:lpstr>Your RFID Chip</vt:lpstr>
      <vt:lpstr>Angular Fundamentals</vt:lpstr>
      <vt:lpstr>Scoring System for the Course</vt:lpstr>
      <vt:lpstr>Homework Assignments</vt:lpstr>
      <vt:lpstr>Resources</vt:lpstr>
      <vt:lpstr>Course Web Site, Forum and FB Group</vt:lpstr>
      <vt:lpstr>The Software Technologies Slides and Videos</vt:lpstr>
      <vt:lpstr>Recommended Software</vt:lpstr>
      <vt:lpstr>Course Overview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Course Overview</dc:title>
  <dc:subject>Software Development Course</dc:subject>
  <dc:creator>Software University Foundation</dc:creator>
  <cp:keywords>SoftUni, Software University, programming, software development, software engineering, course, javascript, react, redux, web</cp:keywords>
  <dc:description>Software University Foundation - http://softuni.foundation/</dc:description>
  <cp:lastModifiedBy>Kiril Kirilov</cp:lastModifiedBy>
  <cp:revision>40</cp:revision>
  <dcterms:created xsi:type="dcterms:W3CDTF">2014-01-02T17:00:34Z</dcterms:created>
  <dcterms:modified xsi:type="dcterms:W3CDTF">2017-11-21T06:35:09Z</dcterms:modified>
  <cp:category>programming; computer programming; software development, javascript, web, react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